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24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E99288AB-BA3E-4920-895F-C7F6725B24C7}" type="datetimeFigureOut">
              <a:rPr lang="en-US" smtClean="0"/>
              <a:t>11/2/2016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9ACE2BD-7751-43DC-9901-7FF33EB398EB}" type="slidenum">
              <a:rPr lang="en-US" smtClean="0"/>
              <a:t>‹#›</a:t>
            </a:fld>
            <a:endParaRPr lang="en-US"/>
          </a:p>
        </p:txBody>
      </p:sp>
    </p:spTree>
    <p:extLst>
      <p:ext uri="{BB962C8B-B14F-4D97-AF65-F5344CB8AC3E}">
        <p14:creationId xmlns:p14="http://schemas.microsoft.com/office/powerpoint/2010/main" val="15784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99288AB-BA3E-4920-895F-C7F6725B24C7}" type="datetimeFigureOut">
              <a:rPr lang="en-US" smtClean="0"/>
              <a:t>11/2/2016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9ACE2BD-7751-43DC-9901-7FF33EB398EB}" type="slidenum">
              <a:rPr lang="en-US" smtClean="0"/>
              <a:t>‹#›</a:t>
            </a:fld>
            <a:endParaRPr lang="en-US"/>
          </a:p>
        </p:txBody>
      </p:sp>
    </p:spTree>
    <p:extLst>
      <p:ext uri="{BB962C8B-B14F-4D97-AF65-F5344CB8AC3E}">
        <p14:creationId xmlns:p14="http://schemas.microsoft.com/office/powerpoint/2010/main" val="396512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99288AB-BA3E-4920-895F-C7F6725B24C7}" type="datetimeFigureOut">
              <a:rPr lang="en-US" smtClean="0"/>
              <a:t>11/2/2016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9ACE2BD-7751-43DC-9901-7FF33EB398EB}" type="slidenum">
              <a:rPr lang="en-US" smtClean="0"/>
              <a:t>‹#›</a:t>
            </a:fld>
            <a:endParaRPr lang="en-US"/>
          </a:p>
        </p:txBody>
      </p:sp>
    </p:spTree>
    <p:extLst>
      <p:ext uri="{BB962C8B-B14F-4D97-AF65-F5344CB8AC3E}">
        <p14:creationId xmlns:p14="http://schemas.microsoft.com/office/powerpoint/2010/main" val="856505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99288AB-BA3E-4920-895F-C7F6725B24C7}" type="datetimeFigureOut">
              <a:rPr lang="en-US" smtClean="0"/>
              <a:t>11/2/2016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9ACE2BD-7751-43DC-9901-7FF33EB398EB}" type="slidenum">
              <a:rPr lang="en-US" smtClean="0"/>
              <a:t>‹#›</a:t>
            </a:fld>
            <a:endParaRPr lang="en-US"/>
          </a:p>
        </p:txBody>
      </p:sp>
    </p:spTree>
    <p:extLst>
      <p:ext uri="{BB962C8B-B14F-4D97-AF65-F5344CB8AC3E}">
        <p14:creationId xmlns:p14="http://schemas.microsoft.com/office/powerpoint/2010/main" val="630494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99288AB-BA3E-4920-895F-C7F6725B24C7}" type="datetimeFigureOut">
              <a:rPr lang="en-US" smtClean="0"/>
              <a:t>11/2/2016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9ACE2BD-7751-43DC-9901-7FF33EB398EB}" type="slidenum">
              <a:rPr lang="en-US" smtClean="0"/>
              <a:t>‹#›</a:t>
            </a:fld>
            <a:endParaRPr lang="en-US"/>
          </a:p>
        </p:txBody>
      </p:sp>
    </p:spTree>
    <p:extLst>
      <p:ext uri="{BB962C8B-B14F-4D97-AF65-F5344CB8AC3E}">
        <p14:creationId xmlns:p14="http://schemas.microsoft.com/office/powerpoint/2010/main" val="2229934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E99288AB-BA3E-4920-895F-C7F6725B24C7}" type="datetimeFigureOut">
              <a:rPr lang="en-US" smtClean="0"/>
              <a:t>11/2/2016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9ACE2BD-7751-43DC-9901-7FF33EB398EB}" type="slidenum">
              <a:rPr lang="en-US" smtClean="0"/>
              <a:t>‹#›</a:t>
            </a:fld>
            <a:endParaRPr lang="en-US"/>
          </a:p>
        </p:txBody>
      </p:sp>
    </p:spTree>
    <p:extLst>
      <p:ext uri="{BB962C8B-B14F-4D97-AF65-F5344CB8AC3E}">
        <p14:creationId xmlns:p14="http://schemas.microsoft.com/office/powerpoint/2010/main" val="1190225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E99288AB-BA3E-4920-895F-C7F6725B24C7}" type="datetimeFigureOut">
              <a:rPr lang="en-US" smtClean="0"/>
              <a:t>11/2/2016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59ACE2BD-7751-43DC-9901-7FF33EB398EB}" type="slidenum">
              <a:rPr lang="en-US" smtClean="0"/>
              <a:t>‹#›</a:t>
            </a:fld>
            <a:endParaRPr lang="en-US"/>
          </a:p>
        </p:txBody>
      </p:sp>
    </p:spTree>
    <p:extLst>
      <p:ext uri="{BB962C8B-B14F-4D97-AF65-F5344CB8AC3E}">
        <p14:creationId xmlns:p14="http://schemas.microsoft.com/office/powerpoint/2010/main" val="1822254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E99288AB-BA3E-4920-895F-C7F6725B24C7}" type="datetimeFigureOut">
              <a:rPr lang="en-US" smtClean="0"/>
              <a:t>11/2/2016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59ACE2BD-7751-43DC-9901-7FF33EB398EB}" type="slidenum">
              <a:rPr lang="en-US" smtClean="0"/>
              <a:t>‹#›</a:t>
            </a:fld>
            <a:endParaRPr lang="en-US"/>
          </a:p>
        </p:txBody>
      </p:sp>
    </p:spTree>
    <p:extLst>
      <p:ext uri="{BB962C8B-B14F-4D97-AF65-F5344CB8AC3E}">
        <p14:creationId xmlns:p14="http://schemas.microsoft.com/office/powerpoint/2010/main" val="3808735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99288AB-BA3E-4920-895F-C7F6725B24C7}" type="datetimeFigureOut">
              <a:rPr lang="en-US" smtClean="0"/>
              <a:t>11/2/2016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59ACE2BD-7751-43DC-9901-7FF33EB398EB}" type="slidenum">
              <a:rPr lang="en-US" smtClean="0"/>
              <a:t>‹#›</a:t>
            </a:fld>
            <a:endParaRPr lang="en-US"/>
          </a:p>
        </p:txBody>
      </p:sp>
    </p:spTree>
    <p:extLst>
      <p:ext uri="{BB962C8B-B14F-4D97-AF65-F5344CB8AC3E}">
        <p14:creationId xmlns:p14="http://schemas.microsoft.com/office/powerpoint/2010/main" val="342326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99288AB-BA3E-4920-895F-C7F6725B24C7}" type="datetimeFigureOut">
              <a:rPr lang="en-US" smtClean="0"/>
              <a:t>11/2/2016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9ACE2BD-7751-43DC-9901-7FF33EB398EB}" type="slidenum">
              <a:rPr lang="en-US" smtClean="0"/>
              <a:t>‹#›</a:t>
            </a:fld>
            <a:endParaRPr lang="en-US"/>
          </a:p>
        </p:txBody>
      </p:sp>
    </p:spTree>
    <p:extLst>
      <p:ext uri="{BB962C8B-B14F-4D97-AF65-F5344CB8AC3E}">
        <p14:creationId xmlns:p14="http://schemas.microsoft.com/office/powerpoint/2010/main" val="1752990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99288AB-BA3E-4920-895F-C7F6725B24C7}" type="datetimeFigureOut">
              <a:rPr lang="en-US" smtClean="0"/>
              <a:t>11/2/2016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9ACE2BD-7751-43DC-9901-7FF33EB398EB}" type="slidenum">
              <a:rPr lang="en-US" smtClean="0"/>
              <a:t>‹#›</a:t>
            </a:fld>
            <a:endParaRPr lang="en-US"/>
          </a:p>
        </p:txBody>
      </p:sp>
    </p:spTree>
    <p:extLst>
      <p:ext uri="{BB962C8B-B14F-4D97-AF65-F5344CB8AC3E}">
        <p14:creationId xmlns:p14="http://schemas.microsoft.com/office/powerpoint/2010/main" val="3833910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9288AB-BA3E-4920-895F-C7F6725B24C7}" type="datetimeFigureOut">
              <a:rPr lang="en-US" smtClean="0"/>
              <a:t>11/2/2016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CE2BD-7751-43DC-9901-7FF33EB398EB}" type="slidenum">
              <a:rPr lang="en-US" smtClean="0"/>
              <a:t>‹#›</a:t>
            </a:fld>
            <a:endParaRPr lang="en-US"/>
          </a:p>
        </p:txBody>
      </p:sp>
    </p:spTree>
    <p:extLst>
      <p:ext uri="{BB962C8B-B14F-4D97-AF65-F5344CB8AC3E}">
        <p14:creationId xmlns:p14="http://schemas.microsoft.com/office/powerpoint/2010/main" val="1745516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2991455" y="1825625"/>
          <a:ext cx="6209091" cy="4351337"/>
        </p:xfrm>
        <a:graphic>
          <a:graphicData uri="http://schemas.openxmlformats.org/drawingml/2006/table">
            <a:tbl>
              <a:tblPr rtl="1" firstRow="1" firstCol="1" bandRow="1">
                <a:tableStyleId>{5C22544A-7EE6-4342-B048-85BDC9FD1C3A}</a:tableStyleId>
              </a:tblPr>
              <a:tblGrid>
                <a:gridCol w="1950520"/>
                <a:gridCol w="1950520"/>
                <a:gridCol w="1390504"/>
                <a:gridCol w="917547"/>
              </a:tblGrid>
              <a:tr h="324208">
                <a:tc>
                  <a:txBody>
                    <a:bodyPr/>
                    <a:lstStyle/>
                    <a:p>
                      <a:pPr algn="ctr" rtl="1">
                        <a:spcAft>
                          <a:spcPts val="0"/>
                        </a:spcAft>
                      </a:pPr>
                      <a:r>
                        <a:rPr lang="ar-SA" sz="1000">
                          <a:effectLst/>
                        </a:rPr>
                        <a:t>اليوم</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c>
                  <a:txBody>
                    <a:bodyPr/>
                    <a:lstStyle/>
                    <a:p>
                      <a:pPr algn="ctr" rtl="1">
                        <a:spcAft>
                          <a:spcPts val="0"/>
                        </a:spcAft>
                      </a:pPr>
                      <a:r>
                        <a:rPr lang="ar-SA" sz="1000">
                          <a:effectLst/>
                        </a:rPr>
                        <a:t>اسم المعيار</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c>
                  <a:txBody>
                    <a:bodyPr/>
                    <a:lstStyle/>
                    <a:p>
                      <a:pPr algn="ctr" rtl="1">
                        <a:spcAft>
                          <a:spcPts val="0"/>
                        </a:spcAft>
                      </a:pPr>
                      <a:r>
                        <a:rPr lang="ar-SA" sz="1000">
                          <a:effectLst/>
                        </a:rPr>
                        <a:t>مقدم الورشة</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c>
                  <a:txBody>
                    <a:bodyPr/>
                    <a:lstStyle/>
                    <a:p>
                      <a:pPr algn="ctr" rtl="1">
                        <a:spcAft>
                          <a:spcPts val="0"/>
                        </a:spcAft>
                      </a:pPr>
                      <a:r>
                        <a:rPr lang="ar-SA" sz="1000">
                          <a:effectLst/>
                        </a:rPr>
                        <a:t>وقت الورشة</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r>
              <a:tr h="402713">
                <a:tc rowSpan="2">
                  <a:txBody>
                    <a:bodyPr/>
                    <a:lstStyle/>
                    <a:p>
                      <a:pPr algn="ctr" rtl="1">
                        <a:spcAft>
                          <a:spcPts val="0"/>
                        </a:spcAft>
                      </a:pPr>
                      <a:r>
                        <a:rPr lang="ar-SA" sz="1300">
                          <a:effectLst/>
                        </a:rPr>
                        <a:t>الأحد</a:t>
                      </a:r>
                      <a:endParaRPr lang="en-US" sz="1000">
                        <a:effectLst/>
                      </a:endParaRPr>
                    </a:p>
                    <a:p>
                      <a:pPr algn="ctr" rtl="1">
                        <a:spcAft>
                          <a:spcPts val="0"/>
                        </a:spcAft>
                      </a:pPr>
                      <a:r>
                        <a:rPr lang="ar-SA" sz="1000">
                          <a:effectLst/>
                        </a:rPr>
                        <a:t>22/1/1438هـ</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c>
                  <a:txBody>
                    <a:bodyPr/>
                    <a:lstStyle/>
                    <a:p>
                      <a:pPr algn="ctr" rtl="1">
                        <a:spcAft>
                          <a:spcPts val="0"/>
                        </a:spcAft>
                      </a:pPr>
                      <a:r>
                        <a:rPr lang="ar-SA" sz="1300">
                          <a:effectLst/>
                        </a:rPr>
                        <a:t>الرسالة والأهداف</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c>
                  <a:txBody>
                    <a:bodyPr/>
                    <a:lstStyle/>
                    <a:p>
                      <a:pPr algn="ctr" rtl="1">
                        <a:spcAft>
                          <a:spcPts val="0"/>
                        </a:spcAft>
                      </a:pPr>
                      <a:r>
                        <a:rPr lang="ar-SA" sz="1300">
                          <a:effectLst/>
                        </a:rPr>
                        <a:t>د. أحمد بن محمد الشمري</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c>
                  <a:txBody>
                    <a:bodyPr/>
                    <a:lstStyle/>
                    <a:p>
                      <a:pPr algn="ctr" rtl="1">
                        <a:spcAft>
                          <a:spcPts val="0"/>
                        </a:spcAft>
                      </a:pPr>
                      <a:r>
                        <a:rPr lang="ar-SA" sz="1300">
                          <a:effectLst/>
                        </a:rPr>
                        <a:t>10:00-11:00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r>
              <a:tr h="402713">
                <a:tc vMerge="1">
                  <a:txBody>
                    <a:bodyPr/>
                    <a:lstStyle/>
                    <a:p>
                      <a:endParaRPr lang="en-US"/>
                    </a:p>
                  </a:txBody>
                  <a:tcPr/>
                </a:tc>
                <a:tc>
                  <a:txBody>
                    <a:bodyPr/>
                    <a:lstStyle/>
                    <a:p>
                      <a:pPr algn="ctr" rtl="1">
                        <a:spcAft>
                          <a:spcPts val="0"/>
                        </a:spcAft>
                      </a:pPr>
                      <a:r>
                        <a:rPr lang="ar-SA" sz="1300">
                          <a:effectLst/>
                        </a:rPr>
                        <a:t>إدارة البرنامج</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c>
                  <a:txBody>
                    <a:bodyPr/>
                    <a:lstStyle/>
                    <a:p>
                      <a:pPr algn="ctr" rtl="1">
                        <a:spcAft>
                          <a:spcPts val="0"/>
                        </a:spcAft>
                      </a:pPr>
                      <a:r>
                        <a:rPr lang="ar-SA" sz="1300">
                          <a:effectLst/>
                        </a:rPr>
                        <a:t>د. ناصر بن علي الجارالله</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c>
                  <a:txBody>
                    <a:bodyPr/>
                    <a:lstStyle/>
                    <a:p>
                      <a:pPr algn="ctr" rtl="1">
                        <a:spcAft>
                          <a:spcPts val="0"/>
                        </a:spcAft>
                      </a:pPr>
                      <a:r>
                        <a:rPr lang="ar-SA" sz="1300">
                          <a:effectLst/>
                        </a:rPr>
                        <a:t>11:00-12:00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r>
              <a:tr h="402713">
                <a:tc rowSpan="2">
                  <a:txBody>
                    <a:bodyPr/>
                    <a:lstStyle/>
                    <a:p>
                      <a:pPr algn="ctr" rtl="1">
                        <a:spcAft>
                          <a:spcPts val="0"/>
                        </a:spcAft>
                      </a:pPr>
                      <a:r>
                        <a:rPr lang="ar-SA" sz="1300">
                          <a:effectLst/>
                        </a:rPr>
                        <a:t>الاثنين</a:t>
                      </a:r>
                      <a:endParaRPr lang="en-US" sz="1000">
                        <a:effectLst/>
                      </a:endParaRPr>
                    </a:p>
                    <a:p>
                      <a:pPr algn="ctr" rtl="1">
                        <a:spcAft>
                          <a:spcPts val="0"/>
                        </a:spcAft>
                      </a:pPr>
                      <a:r>
                        <a:rPr lang="ar-SA" sz="1000">
                          <a:effectLst/>
                        </a:rPr>
                        <a:t>23/1/1438هـ</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c>
                  <a:txBody>
                    <a:bodyPr/>
                    <a:lstStyle/>
                    <a:p>
                      <a:pPr algn="ctr" rtl="1">
                        <a:spcAft>
                          <a:spcPts val="0"/>
                        </a:spcAft>
                      </a:pPr>
                      <a:r>
                        <a:rPr lang="ar-SA" sz="1300">
                          <a:effectLst/>
                        </a:rPr>
                        <a:t>إدارة ضمان الجودة بالبرنامج</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c>
                  <a:txBody>
                    <a:bodyPr/>
                    <a:lstStyle/>
                    <a:p>
                      <a:pPr algn="ctr" rtl="1">
                        <a:spcAft>
                          <a:spcPts val="0"/>
                        </a:spcAft>
                      </a:pPr>
                      <a:r>
                        <a:rPr lang="ar-SA" sz="1300">
                          <a:effectLst/>
                        </a:rPr>
                        <a:t>د. معتز طلعت عبدالله</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c>
                  <a:txBody>
                    <a:bodyPr/>
                    <a:lstStyle/>
                    <a:p>
                      <a:pPr algn="ctr" rtl="1">
                        <a:spcAft>
                          <a:spcPts val="0"/>
                        </a:spcAft>
                      </a:pPr>
                      <a:r>
                        <a:rPr lang="ar-SA" sz="1300">
                          <a:effectLst/>
                        </a:rPr>
                        <a:t>10:00-11:00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r>
              <a:tr h="402713">
                <a:tc vMerge="1">
                  <a:txBody>
                    <a:bodyPr/>
                    <a:lstStyle/>
                    <a:p>
                      <a:endParaRPr lang="en-US"/>
                    </a:p>
                  </a:txBody>
                  <a:tcPr/>
                </a:tc>
                <a:tc>
                  <a:txBody>
                    <a:bodyPr/>
                    <a:lstStyle/>
                    <a:p>
                      <a:pPr algn="ctr" rtl="1">
                        <a:spcAft>
                          <a:spcPts val="0"/>
                        </a:spcAft>
                      </a:pPr>
                      <a:r>
                        <a:rPr lang="ar-SA" sz="1300">
                          <a:effectLst/>
                        </a:rPr>
                        <a:t>التعليم والتدريس</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c>
                  <a:txBody>
                    <a:bodyPr/>
                    <a:lstStyle/>
                    <a:p>
                      <a:pPr algn="ctr" rtl="1">
                        <a:spcAft>
                          <a:spcPts val="0"/>
                        </a:spcAft>
                      </a:pPr>
                      <a:r>
                        <a:rPr lang="ar-SA" sz="1300">
                          <a:effectLst/>
                        </a:rPr>
                        <a:t>أ. جبر بن أحمد الجبر</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c>
                  <a:txBody>
                    <a:bodyPr/>
                    <a:lstStyle/>
                    <a:p>
                      <a:pPr algn="ctr" rtl="1">
                        <a:spcAft>
                          <a:spcPts val="0"/>
                        </a:spcAft>
                      </a:pPr>
                      <a:r>
                        <a:rPr lang="ar-SA" sz="1300">
                          <a:effectLst/>
                        </a:rPr>
                        <a:t>11:00-12:00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r>
              <a:tr h="402713">
                <a:tc rowSpan="2">
                  <a:txBody>
                    <a:bodyPr/>
                    <a:lstStyle/>
                    <a:p>
                      <a:pPr algn="ctr" rtl="1">
                        <a:spcAft>
                          <a:spcPts val="0"/>
                        </a:spcAft>
                      </a:pPr>
                      <a:r>
                        <a:rPr lang="ar-SA" sz="1300">
                          <a:effectLst/>
                        </a:rPr>
                        <a:t>الثلاثاء</a:t>
                      </a:r>
                      <a:endParaRPr lang="en-US" sz="1000">
                        <a:effectLst/>
                      </a:endParaRPr>
                    </a:p>
                    <a:p>
                      <a:pPr algn="ctr" rtl="1">
                        <a:spcAft>
                          <a:spcPts val="0"/>
                        </a:spcAft>
                      </a:pPr>
                      <a:r>
                        <a:rPr lang="ar-SA" sz="1000">
                          <a:effectLst/>
                        </a:rPr>
                        <a:t>24/1/1438هـ</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c>
                  <a:txBody>
                    <a:bodyPr/>
                    <a:lstStyle/>
                    <a:p>
                      <a:pPr algn="ctr" rtl="1">
                        <a:spcAft>
                          <a:spcPts val="0"/>
                        </a:spcAft>
                      </a:pPr>
                      <a:r>
                        <a:rPr lang="ar-SA" sz="1300">
                          <a:effectLst/>
                        </a:rPr>
                        <a:t>إدارة شؤون الطلاب والخدمات المساندة</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c>
                  <a:txBody>
                    <a:bodyPr/>
                    <a:lstStyle/>
                    <a:p>
                      <a:pPr algn="ctr" rtl="1">
                        <a:spcAft>
                          <a:spcPts val="0"/>
                        </a:spcAft>
                      </a:pPr>
                      <a:r>
                        <a:rPr lang="ar-SA" sz="1300">
                          <a:effectLst/>
                        </a:rPr>
                        <a:t>د. تامر يوسف سعفان</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c>
                  <a:txBody>
                    <a:bodyPr/>
                    <a:lstStyle/>
                    <a:p>
                      <a:pPr algn="ctr" rtl="1">
                        <a:spcAft>
                          <a:spcPts val="0"/>
                        </a:spcAft>
                      </a:pPr>
                      <a:r>
                        <a:rPr lang="ar-SA" sz="1300">
                          <a:effectLst/>
                        </a:rPr>
                        <a:t>10:00-11:00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r>
              <a:tr h="402713">
                <a:tc vMerge="1">
                  <a:txBody>
                    <a:bodyPr/>
                    <a:lstStyle/>
                    <a:p>
                      <a:endParaRPr lang="en-US"/>
                    </a:p>
                  </a:txBody>
                  <a:tcPr/>
                </a:tc>
                <a:tc>
                  <a:txBody>
                    <a:bodyPr/>
                    <a:lstStyle/>
                    <a:p>
                      <a:pPr algn="ctr" rtl="1">
                        <a:spcAft>
                          <a:spcPts val="0"/>
                        </a:spcAft>
                      </a:pPr>
                      <a:r>
                        <a:rPr lang="ar-SA" sz="1300">
                          <a:effectLst/>
                        </a:rPr>
                        <a:t>مصادر التعلم</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c>
                  <a:txBody>
                    <a:bodyPr/>
                    <a:lstStyle/>
                    <a:p>
                      <a:pPr algn="ctr" rtl="1">
                        <a:spcAft>
                          <a:spcPts val="0"/>
                        </a:spcAft>
                      </a:pPr>
                      <a:r>
                        <a:rPr lang="ar-SA" sz="1300">
                          <a:effectLst/>
                        </a:rPr>
                        <a:t>د. سعد بن عقيل الغامدي</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c>
                  <a:txBody>
                    <a:bodyPr/>
                    <a:lstStyle/>
                    <a:p>
                      <a:pPr algn="ctr" rtl="1">
                        <a:spcAft>
                          <a:spcPts val="0"/>
                        </a:spcAft>
                      </a:pPr>
                      <a:r>
                        <a:rPr lang="ar-SA" sz="1300">
                          <a:effectLst/>
                        </a:rPr>
                        <a:t>11:00-12:00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r>
              <a:tr h="402713">
                <a:tc rowSpan="3">
                  <a:txBody>
                    <a:bodyPr/>
                    <a:lstStyle/>
                    <a:p>
                      <a:pPr algn="ctr" rtl="1">
                        <a:spcAft>
                          <a:spcPts val="0"/>
                        </a:spcAft>
                      </a:pPr>
                      <a:r>
                        <a:rPr lang="ar-SA" sz="1300">
                          <a:effectLst/>
                        </a:rPr>
                        <a:t>الاربعاء</a:t>
                      </a:r>
                      <a:endParaRPr lang="en-US" sz="1000">
                        <a:effectLst/>
                      </a:endParaRPr>
                    </a:p>
                    <a:p>
                      <a:pPr algn="ctr" rtl="1">
                        <a:spcAft>
                          <a:spcPts val="0"/>
                        </a:spcAft>
                      </a:pPr>
                      <a:r>
                        <a:rPr lang="ar-SA" sz="1000">
                          <a:effectLst/>
                        </a:rPr>
                        <a:t>25/1/1438هـ</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c>
                  <a:txBody>
                    <a:bodyPr/>
                    <a:lstStyle/>
                    <a:p>
                      <a:pPr algn="ctr" rtl="1">
                        <a:spcAft>
                          <a:spcPts val="0"/>
                        </a:spcAft>
                      </a:pPr>
                      <a:r>
                        <a:rPr lang="ar-SA" sz="1300">
                          <a:effectLst/>
                        </a:rPr>
                        <a:t>المرافق والتجهيزات</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c>
                  <a:txBody>
                    <a:bodyPr/>
                    <a:lstStyle/>
                    <a:p>
                      <a:pPr algn="ctr" rtl="1">
                        <a:spcAft>
                          <a:spcPts val="0"/>
                        </a:spcAft>
                      </a:pPr>
                      <a:r>
                        <a:rPr lang="ar-SA" sz="1300">
                          <a:effectLst/>
                        </a:rPr>
                        <a:t>أ.خالد أباحسين</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c>
                  <a:txBody>
                    <a:bodyPr/>
                    <a:lstStyle/>
                    <a:p>
                      <a:pPr algn="ctr" rtl="1">
                        <a:spcAft>
                          <a:spcPts val="0"/>
                        </a:spcAft>
                      </a:pPr>
                      <a:r>
                        <a:rPr lang="ar-SA" sz="1300">
                          <a:effectLst/>
                        </a:rPr>
                        <a:t>10:00-11:00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r>
              <a:tr h="201356">
                <a:tc vMerge="1">
                  <a:txBody>
                    <a:bodyPr/>
                    <a:lstStyle/>
                    <a:p>
                      <a:endParaRPr lang="en-US"/>
                    </a:p>
                  </a:txBody>
                  <a:tcPr/>
                </a:tc>
                <a:tc>
                  <a:txBody>
                    <a:bodyPr/>
                    <a:lstStyle/>
                    <a:p>
                      <a:pPr algn="ctr" rtl="1">
                        <a:spcAft>
                          <a:spcPts val="0"/>
                        </a:spcAft>
                      </a:pPr>
                      <a:r>
                        <a:rPr lang="ar-SA" sz="1300">
                          <a:effectLst/>
                        </a:rPr>
                        <a:t>التخطيط والإدارة المالية</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c rowSpan="2">
                  <a:txBody>
                    <a:bodyPr/>
                    <a:lstStyle/>
                    <a:p>
                      <a:pPr algn="ctr" rtl="1">
                        <a:spcAft>
                          <a:spcPts val="0"/>
                        </a:spcAft>
                      </a:pPr>
                      <a:r>
                        <a:rPr lang="ar-SA" sz="1300">
                          <a:effectLst/>
                        </a:rPr>
                        <a:t>د. سعد بن محمد الفليِّح</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c rowSpan="2">
                  <a:txBody>
                    <a:bodyPr/>
                    <a:lstStyle/>
                    <a:p>
                      <a:pPr algn="ctr" rtl="0">
                        <a:spcAft>
                          <a:spcPts val="0"/>
                        </a:spcAft>
                      </a:pPr>
                      <a:r>
                        <a:rPr lang="ar-SA" sz="1300">
                          <a:effectLst/>
                        </a:rPr>
                        <a:t>11:00-01:00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r>
              <a:tr h="201356">
                <a:tc vMerge="1">
                  <a:txBody>
                    <a:bodyPr/>
                    <a:lstStyle/>
                    <a:p>
                      <a:endParaRPr lang="en-US"/>
                    </a:p>
                  </a:txBody>
                  <a:tcPr/>
                </a:tc>
                <a:tc>
                  <a:txBody>
                    <a:bodyPr/>
                    <a:lstStyle/>
                    <a:p>
                      <a:pPr algn="ctr" rtl="1">
                        <a:spcAft>
                          <a:spcPts val="0"/>
                        </a:spcAft>
                      </a:pPr>
                      <a:r>
                        <a:rPr lang="ar-SA" sz="1300">
                          <a:effectLst/>
                        </a:rPr>
                        <a:t>عمليات التوظيف</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c vMerge="1">
                  <a:txBody>
                    <a:bodyPr/>
                    <a:lstStyle/>
                    <a:p>
                      <a:endParaRPr lang="en-US"/>
                    </a:p>
                  </a:txBody>
                  <a:tcPr/>
                </a:tc>
                <a:tc vMerge="1">
                  <a:txBody>
                    <a:bodyPr/>
                    <a:lstStyle/>
                    <a:p>
                      <a:endParaRPr lang="en-US"/>
                    </a:p>
                  </a:txBody>
                  <a:tcPr/>
                </a:tc>
              </a:tr>
              <a:tr h="402713">
                <a:tc rowSpan="2">
                  <a:txBody>
                    <a:bodyPr/>
                    <a:lstStyle/>
                    <a:p>
                      <a:pPr algn="ctr" rtl="1">
                        <a:spcAft>
                          <a:spcPts val="0"/>
                        </a:spcAft>
                      </a:pPr>
                      <a:r>
                        <a:rPr lang="ar-SA" sz="1300">
                          <a:effectLst/>
                        </a:rPr>
                        <a:t>الخميس</a:t>
                      </a:r>
                      <a:endParaRPr lang="en-US" sz="1000">
                        <a:effectLst/>
                      </a:endParaRPr>
                    </a:p>
                    <a:p>
                      <a:pPr algn="ctr" rtl="1">
                        <a:spcAft>
                          <a:spcPts val="0"/>
                        </a:spcAft>
                      </a:pPr>
                      <a:r>
                        <a:rPr lang="ar-SA" sz="1000">
                          <a:effectLst/>
                        </a:rPr>
                        <a:t>26/1/1438هـ</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c>
                  <a:txBody>
                    <a:bodyPr/>
                    <a:lstStyle/>
                    <a:p>
                      <a:pPr algn="ctr" rtl="1">
                        <a:spcAft>
                          <a:spcPts val="0"/>
                        </a:spcAft>
                      </a:pPr>
                      <a:r>
                        <a:rPr lang="ar-SA" sz="1300">
                          <a:effectLst/>
                        </a:rPr>
                        <a:t>البحث العلمي</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c>
                  <a:txBody>
                    <a:bodyPr/>
                    <a:lstStyle/>
                    <a:p>
                      <a:pPr algn="ctr" rtl="1">
                        <a:spcAft>
                          <a:spcPts val="0"/>
                        </a:spcAft>
                      </a:pPr>
                      <a:r>
                        <a:rPr lang="ar-SA" sz="1300">
                          <a:effectLst/>
                        </a:rPr>
                        <a:t>د. يحيى بن عبدالله الشمري</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c>
                  <a:txBody>
                    <a:bodyPr/>
                    <a:lstStyle/>
                    <a:p>
                      <a:pPr algn="ctr" rtl="1">
                        <a:spcAft>
                          <a:spcPts val="0"/>
                        </a:spcAft>
                      </a:pPr>
                      <a:r>
                        <a:rPr lang="ar-SA" sz="1300">
                          <a:effectLst/>
                        </a:rPr>
                        <a:t>10:00-11:00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r>
              <a:tr h="402713">
                <a:tc vMerge="1">
                  <a:txBody>
                    <a:bodyPr/>
                    <a:lstStyle/>
                    <a:p>
                      <a:endParaRPr lang="en-US"/>
                    </a:p>
                  </a:txBody>
                  <a:tcPr/>
                </a:tc>
                <a:tc>
                  <a:txBody>
                    <a:bodyPr/>
                    <a:lstStyle/>
                    <a:p>
                      <a:pPr algn="ctr" rtl="1">
                        <a:spcAft>
                          <a:spcPts val="0"/>
                        </a:spcAft>
                      </a:pPr>
                      <a:r>
                        <a:rPr lang="ar-SA" sz="1300">
                          <a:effectLst/>
                        </a:rPr>
                        <a:t>العلاقات بالمجتمع</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c>
                  <a:txBody>
                    <a:bodyPr/>
                    <a:lstStyle/>
                    <a:p>
                      <a:pPr algn="ctr" rtl="1">
                        <a:spcAft>
                          <a:spcPts val="0"/>
                        </a:spcAft>
                      </a:pPr>
                      <a:r>
                        <a:rPr lang="ar-SA" sz="1300">
                          <a:effectLst/>
                        </a:rPr>
                        <a:t>أ. مشعل بن صالح السمحان</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c>
                  <a:txBody>
                    <a:bodyPr/>
                    <a:lstStyle/>
                    <a:p>
                      <a:pPr algn="ctr" rtl="0">
                        <a:spcAft>
                          <a:spcPts val="0"/>
                        </a:spcAft>
                      </a:pPr>
                      <a:r>
                        <a:rPr lang="ar-SA" sz="1300" dirty="0">
                          <a:effectLst/>
                        </a:rPr>
                        <a:t>11:00-12:00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4722" marR="64722" marT="0" marB="0" anchor="ctr"/>
                </a:tc>
              </a:tr>
            </a:tbl>
          </a:graphicData>
        </a:graphic>
      </p:graphicFrame>
      <p:sp>
        <p:nvSpPr>
          <p:cNvPr id="5" name="Rectangle 1"/>
          <p:cNvSpPr>
            <a:spLocks noChangeArrowheads="1"/>
          </p:cNvSpPr>
          <p:nvPr/>
        </p:nvSpPr>
        <p:spPr bwMode="auto">
          <a:xfrm>
            <a:off x="2990850" y="18256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sz="1800" b="1" i="0" u="sng" strike="noStrike" cap="none" normalizeH="0" baseline="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كلية إدارة الأعمال تختتم المرحلة الأولى تحت عنوان " أسبوع الجودة"</a:t>
            </a:r>
            <a:endParaRPr kumimoji="0" lang="en-US" sz="1100" b="0" i="0" u="none" strike="noStrike" cap="none" normalizeH="0" baseline="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اختتمت كلية إدارة الأعمال الخميس الموافق 26/1/1438هـ المرحلة الأولى تحت عنوان "أسبوع الجودة" والتي كانت ضمن الخطة التطويرية لوكالة الكلية للتطوير والجودة استمرت  مدة أسبوع بشكل يومي في ورش عمل عن المعايير الخاصة بضمان الجودة وأهم الممارسات الجيدة بكل معيار من المعايير الإحدى عشر استهدفت أعضاء هيئة التدريس بالكلية وخرجت الورش بمجموعة من التوصيات لاتخاذ القرارات المناسبة لتحسين ضمان الجودة بالكلية وأقسامها والعمل على تحسين نقاط الضعف وأولويات التحسين كما تم حث مسؤولي ومنسقي الجودة بالأقسام على متابعة تلك الممارسات ورفع تقارير دورية إلى وكالة للتطوير والجودة عن مراحل الإنجاز ومستوى الأداء ، والجدير بالذكر أنه تم تقديم هذه الورش بمشاركة أعضاء هيئة التدريس من داخل الكلية ذوي الخبرة.</a:t>
            </a:r>
            <a:endParaRPr kumimoji="0" lang="en-US" sz="1100" b="0" i="0" u="none" strike="noStrike" cap="none" normalizeH="0" baseline="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برنامج فعاليات أسبوع الجودة بالكلية:</a:t>
            </a:r>
            <a:endParaRPr kumimoji="0" lang="en-US" sz="1100" b="0" i="0" u="none" strike="noStrike" cap="none" normalizeH="0" baseline="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وقد تم الخروج بمجموعة من التوصيات أبرزها</a:t>
            </a:r>
            <a:r>
              <a:rPr kumimoji="0" 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kumimoji="0" lang="en-US" sz="1100" b="0" i="0" u="none" strike="noStrike" cap="none" normalizeH="0" baseline="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التأكيد على أهمية تأسيس نظام إدارة الجودة في الكلية ووحداتها.</a:t>
            </a:r>
            <a:endParaRPr kumimoji="0" lang="en-US" sz="1100" b="0" i="0" u="none" strike="noStrike" cap="none" normalizeH="0" baseline="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توحيد أعمال الجودة بأقسام الكلية الثلاثة على جميع المعايير</a:t>
            </a:r>
            <a:r>
              <a:rPr kumimoji="0" 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kumimoji="0" lang="en-US" sz="1100" b="0" i="0" u="none" strike="noStrike" cap="none" normalizeH="0" baseline="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الاستعداد للزيارات الخارجية للاعتماد المؤسسي والبرامجي</a:t>
            </a:r>
            <a:endParaRPr kumimoji="0" lang="en-US" sz="1100" b="0" i="0" u="none" strike="noStrike" cap="none" normalizeH="0" baseline="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التعريف برؤية الكلية ورسالتها لجميع المستفيدين من طلاب وإداريين وأعضاء هيئة التدريس والمجتمع</a:t>
            </a:r>
            <a:r>
              <a:rPr kumimoji="0" 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kumimoji="0" lang="en-US" sz="1100" b="0" i="0" u="none" strike="noStrike" cap="none" normalizeH="0" baseline="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استمرار التواصل مع عمادة الجودة وتطوير المهارات من اجل تمكين الكلية من تطبيق أنظمة إدارة الجودة واستخدامها لأحدث النماذج المعتمدة من الهيئة الوطنية للاعتماد الأكاديمي</a:t>
            </a:r>
            <a:r>
              <a:rPr kumimoji="0" 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kumimoji="0" lang="en-US" sz="1100" b="0" i="0" u="none" strike="noStrike" cap="none" normalizeH="0" baseline="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عقد ورش عمل مماثلة ومكملة لهذه الورشة بشكل دوري للمساهمة في نشر الوعي حول جودة التعليم بالكلية.</a:t>
            </a:r>
            <a:endParaRPr kumimoji="0" lang="en-US" sz="1100" b="0" i="0" u="none" strike="noStrike" cap="none" normalizeH="0" baseline="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التأكيد على تناسق الرسالة والأهداف للأقسام برسالة وأهداف الكلية والجامعة.</a:t>
            </a:r>
            <a:endParaRPr kumimoji="0" lang="en-US" sz="1100" b="0" i="0" u="none" strike="noStrike" cap="none" normalizeH="0" baseline="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التأكيد على العمل بالدليل التنظيمي للكلية والالتزام بالصلاحيات والاختصاصات الواردة بالدلي وتوثيق الأعمال.</a:t>
            </a:r>
            <a:endParaRPr kumimoji="0" lang="en-US" sz="1100" b="0" i="0" u="none" strike="noStrike" cap="none" normalizeH="0" baseline="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عمل ورش خاصة تناقش الطرق العلمية لإعداد بنوك الأسئلة. </a:t>
            </a:r>
            <a:endParaRPr kumimoji="0" lang="en-US" sz="1100" b="0" i="0" u="none" strike="noStrike" cap="none" normalizeH="0" baseline="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هذا وقد أثني سعادة عميد الكلية الدكتور سعد بن محمد الفليِّح على هذا البرنامج قدّم لسعادة وكيل الكلية للتطوير والجودة الدكتور أحمد بن محمد الشمري كما أثنى وشكر المشاركين في هذا البرنامج على هذه البادرة الطيبة في إقامة هذه الخطة وتنفيذها والتي ستكون نموذجاً لعمل كليات الجامعة نظراً للاهتمام الذي توليه إدارة الجامعة لتطبيق معايير الجودة في مختلف كلياتها، داعياً إلى تعزيز ثقافة الجودة والسعي للحصول على الاعتمادات الأكاديمية اللازمة لبرامج الكلية.</a:t>
            </a:r>
            <a:endParaRPr kumimoji="0" lang="ar-SA"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881336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441</Words>
  <Application>Microsoft Office PowerPoint</Application>
  <PresentationFormat>ملء الشاشة</PresentationFormat>
  <Paragraphs>59</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2016-11-02T16:15:08Z</dcterms:created>
  <dcterms:modified xsi:type="dcterms:W3CDTF">2016-11-02T16:15:23Z</dcterms:modified>
</cp:coreProperties>
</file>