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1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40735AE-79F5-4831-A673-E18256B11468}" type="datetimeFigureOut">
              <a:rPr lang="en-US" smtClean="0"/>
              <a:t>10/5/2016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39194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40735AE-79F5-4831-A673-E18256B11468}" type="datetimeFigureOut">
              <a:rPr lang="en-US" smtClean="0"/>
              <a:t>10/5/2016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402920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40735AE-79F5-4831-A673-E18256B11468}" type="datetimeFigureOut">
              <a:rPr lang="en-US" smtClean="0"/>
              <a:t>10/5/2016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148423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40735AE-79F5-4831-A673-E18256B11468}" type="datetimeFigureOut">
              <a:rPr lang="en-US" smtClean="0"/>
              <a:t>10/5/2016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2781531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40735AE-79F5-4831-A673-E18256B11468}" type="datetimeFigureOut">
              <a:rPr lang="en-US" smtClean="0"/>
              <a:t>10/5/2016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1490378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40735AE-79F5-4831-A673-E18256B11468}" type="datetimeFigureOut">
              <a:rPr lang="en-US" smtClean="0"/>
              <a:t>10/5/2016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768063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40735AE-79F5-4831-A673-E18256B11468}" type="datetimeFigureOut">
              <a:rPr lang="en-US" smtClean="0"/>
              <a:t>10/5/2016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284012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40735AE-79F5-4831-A673-E18256B11468}" type="datetimeFigureOut">
              <a:rPr lang="en-US" smtClean="0"/>
              <a:t>10/5/2016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2678001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40735AE-79F5-4831-A673-E18256B11468}" type="datetimeFigureOut">
              <a:rPr lang="en-US" smtClean="0"/>
              <a:t>10/5/2016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149065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40735AE-79F5-4831-A673-E18256B11468}" type="datetimeFigureOut">
              <a:rPr lang="en-US" smtClean="0"/>
              <a:t>10/5/2016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4027772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40735AE-79F5-4831-A673-E18256B11468}" type="datetimeFigureOut">
              <a:rPr lang="en-US" smtClean="0"/>
              <a:t>10/5/2016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E2B95EB-34DB-4C8E-936E-16942957C3CF}" type="slidenum">
              <a:rPr lang="en-US" smtClean="0"/>
              <a:t>‹#›</a:t>
            </a:fld>
            <a:endParaRPr lang="en-US"/>
          </a:p>
        </p:txBody>
      </p:sp>
    </p:spTree>
    <p:extLst>
      <p:ext uri="{BB962C8B-B14F-4D97-AF65-F5344CB8AC3E}">
        <p14:creationId xmlns:p14="http://schemas.microsoft.com/office/powerpoint/2010/main" val="202076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735AE-79F5-4831-A673-E18256B11468}" type="datetimeFigureOut">
              <a:rPr lang="en-US" smtClean="0"/>
              <a:t>10/5/2016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B95EB-34DB-4C8E-936E-16942957C3CF}" type="slidenum">
              <a:rPr lang="en-US" smtClean="0"/>
              <a:t>‹#›</a:t>
            </a:fld>
            <a:endParaRPr lang="en-US"/>
          </a:p>
        </p:txBody>
      </p:sp>
    </p:spTree>
    <p:extLst>
      <p:ext uri="{BB962C8B-B14F-4D97-AF65-F5344CB8AC3E}">
        <p14:creationId xmlns:p14="http://schemas.microsoft.com/office/powerpoint/2010/main" val="1845092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91319" y="-3916708"/>
            <a:ext cx="11409529" cy="8418587"/>
          </a:xfrm>
          <a:prstGeom prst="rect">
            <a:avLst/>
          </a:prstGeom>
        </p:spPr>
        <p:txBody>
          <a:bodyPr wrap="square">
            <a:spAutoFit/>
          </a:bodyPr>
          <a:lstStyle/>
          <a:p>
            <a:pPr algn="ctr" rtl="1">
              <a:lnSpc>
                <a:spcPct val="107000"/>
              </a:lnSpc>
              <a:spcAft>
                <a:spcPts val="800"/>
              </a:spcAft>
            </a:pPr>
            <a:r>
              <a:rPr lang="ar-SA" sz="800" b="1" u="sng" dirty="0">
                <a:latin typeface="Calibri" panose="020F0502020204030204" pitchFamily="34" charset="0"/>
                <a:ea typeface="Calibri" panose="020F0502020204030204" pitchFamily="34" charset="0"/>
              </a:rPr>
              <a:t>في لمسة وفاء وعرفان: معالي مدير الجامعة يوّجه خطاب شكر لسعادة الدكتور خالد بن عبدالله الشافي</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800" dirty="0">
                <a:latin typeface="Calibri" panose="020F0502020204030204" pitchFamily="34" charset="0"/>
                <a:ea typeface="Calibri" panose="020F0502020204030204" pitchFamily="34" charset="0"/>
              </a:rPr>
              <a:t> </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800" dirty="0">
                <a:latin typeface="Calibri" panose="020F0502020204030204" pitchFamily="34" charset="0"/>
                <a:ea typeface="Calibri" panose="020F0502020204030204" pitchFamily="34" charset="0"/>
              </a:rPr>
              <a:t>في لمسة وفاء واعتزاز من معالي مدير الجامعة الدكتور خالد بن سعد المقرن وّجه خطاب شكر لسعادة الدكتور خالد بن عبدالله الشافي على ما قدمه من جهد وعطاء وعمل متواصل خلال فترة عمله عميداً لكلية العلوم والدراسات الإنسانية بالغاط ورئاسة قسم القانون بكلية إدارة الأعمال. </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800" dirty="0">
                <a:latin typeface="Calibri" panose="020F0502020204030204" pitchFamily="34" charset="0"/>
                <a:ea typeface="Calibri" panose="020F0502020204030204" pitchFamily="34" charset="0"/>
              </a:rPr>
              <a:t>هذا ويتقدم سعادة عميد الكلية الدكتور سعد بن محمد </a:t>
            </a:r>
            <a:r>
              <a:rPr lang="ar-SA" sz="800" dirty="0" err="1">
                <a:latin typeface="Calibri" panose="020F0502020204030204" pitchFamily="34" charset="0"/>
                <a:ea typeface="Calibri" panose="020F0502020204030204" pitchFamily="34" charset="0"/>
              </a:rPr>
              <a:t>الفليِّح</a:t>
            </a:r>
            <a:r>
              <a:rPr lang="ar-SA" sz="800" dirty="0">
                <a:latin typeface="Calibri" panose="020F0502020204030204" pitchFamily="34" charset="0"/>
                <a:ea typeface="Calibri" panose="020F0502020204030204" pitchFamily="34" charset="0"/>
              </a:rPr>
              <a:t> شكره وتقديره لسعادة الدكتور خالد بن عبدالله الشافي على جهوده المُثمنة ومساهمته في تأسيس وبناء وتطوير الكلية وأقسامها الأكاديمية والإدارية ودوره المشرف في تحويلها من مجرد حلم إلى كيان قائم نفتخر به وبمنسوبيه وطلابه ومخرجاته العلمية والبحثية.</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800" dirty="0">
                <a:latin typeface="Calibri" panose="020F0502020204030204" pitchFamily="34" charset="0"/>
                <a:ea typeface="Calibri" panose="020F0502020204030204" pitchFamily="34" charset="0"/>
              </a:rPr>
              <a:t>كما يتقدم جميع منسوبي الكلية الشكر والتقدير لسعادته على ما لمسوه من تعاون وإخلاص خلال فترة عمله سائلين الله له العون والتوفيق في مهامه القادمة.</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800" u="sng" dirty="0">
                <a:latin typeface="Calibri" panose="020F0502020204030204" pitchFamily="34" charset="0"/>
                <a:ea typeface="Calibri" panose="020F0502020204030204" pitchFamily="34" charset="0"/>
              </a:rPr>
              <a:t>وفيما يلي بعضاً من إنجازات الدكتور خالد بن عبدالله الشافي خلال فترة عمله </a:t>
            </a:r>
            <a:r>
              <a:rPr lang="ar-SA" sz="800" u="sng" dirty="0" err="1">
                <a:latin typeface="Calibri" panose="020F0502020204030204" pitchFamily="34" charset="0"/>
                <a:ea typeface="Calibri" panose="020F0502020204030204" pitchFamily="34" charset="0"/>
              </a:rPr>
              <a:t>بالجامعه</a:t>
            </a:r>
            <a:r>
              <a:rPr lang="ar-SA" sz="800" dirty="0">
                <a:latin typeface="Calibri" panose="020F0502020204030204" pitchFamily="34" charset="0"/>
                <a:ea typeface="Calibri" panose="020F0502020204030204" pitchFamily="34" charset="0"/>
              </a:rPr>
              <a:t>:</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800" dirty="0">
                <a:latin typeface="Calibri" panose="020F0502020204030204" pitchFamily="34" charset="0"/>
                <a:ea typeface="Calibri" panose="020F0502020204030204" pitchFamily="34" charset="0"/>
              </a:rPr>
              <a:t>التشريف بالعمل في الجامعة منذ عام ١٤٢٩هـ، (محاضراً ثم استاذ مساعد ثم استاذ مشارك). </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800" dirty="0">
                <a:latin typeface="Calibri" panose="020F0502020204030204" pitchFamily="34" charset="0"/>
                <a:ea typeface="Calibri" panose="020F0502020204030204" pitchFamily="34" charset="0"/>
              </a:rPr>
              <a:t>التشريف بعدد من المهام والأعمال ومنها</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عميداً لكلية العلوم والدراسات الإنسانية بالغاط قرابة خمس سنوات.</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انجاز عدد ٨ خطط دراسية اعتمد بعضها والبعض في طور الاعتماد</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تحقيق عدد من جوائز معالي مدير </a:t>
            </a:r>
            <a:r>
              <a:rPr lang="ar-SA" sz="800" dirty="0" err="1">
                <a:latin typeface="Calibri" panose="020F0502020204030204" pitchFamily="34" charset="0"/>
                <a:ea typeface="Calibri" panose="020F0502020204030204" pitchFamily="34" charset="0"/>
              </a:rPr>
              <a:t>الجامعه</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تحقيق الكلية المستوى الاول في الشراكة المجتمعية من خلال برنامج التنمية المعرفية الذي استهدف (٤٠٠) موظف وموظفة </a:t>
            </a:r>
            <a:r>
              <a:rPr lang="ar-SA" sz="800" dirty="0" err="1">
                <a:latin typeface="Calibri" panose="020F0502020204030204" pitchFamily="34" charset="0"/>
                <a:ea typeface="Calibri" panose="020F0502020204030204" pitchFamily="34" charset="0"/>
              </a:rPr>
              <a:t>بالمحافظه</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التقدم للاعتماد الأكاديمي الخارجي لثلاث برامج هي (تقنية المعلومات، نظم المعلومات، القانون)</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اختيار الجامعة لعدد من منسوبي الكلية في مناصب قيادية أكاديمية </a:t>
            </a:r>
            <a:r>
              <a:rPr lang="ar-SA" sz="800" dirty="0" err="1">
                <a:latin typeface="Calibri" panose="020F0502020204030204" pitchFamily="34" charset="0"/>
                <a:ea typeface="Calibri" panose="020F0502020204030204" pitchFamily="34" charset="0"/>
              </a:rPr>
              <a:t>وإداريه</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إطلاق برنامج مهارات الخريجين والخريجات 4 سنوات على التوالي</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عقد عدد من اللقاءات وورش العمل بمشاركة </a:t>
            </a:r>
            <a:r>
              <a:rPr lang="ar-SA" sz="800" dirty="0" err="1">
                <a:latin typeface="Calibri" panose="020F0502020204030204" pitchFamily="34" charset="0"/>
                <a:ea typeface="Calibri" panose="020F0502020204030204" pitchFamily="34" charset="0"/>
              </a:rPr>
              <a:t>عمادات</a:t>
            </a:r>
            <a:r>
              <a:rPr lang="ar-SA" sz="800" dirty="0">
                <a:latin typeface="Calibri" panose="020F0502020204030204" pitchFamily="34" charset="0"/>
                <a:ea typeface="Calibri" panose="020F0502020204030204" pitchFamily="34" charset="0"/>
              </a:rPr>
              <a:t> وكليات </a:t>
            </a:r>
            <a:r>
              <a:rPr lang="ar-SA" sz="800" dirty="0" err="1">
                <a:latin typeface="Calibri" panose="020F0502020204030204" pitchFamily="34" charset="0"/>
                <a:ea typeface="Calibri" panose="020F0502020204030204" pitchFamily="34" charset="0"/>
              </a:rPr>
              <a:t>الجامعه</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تنفيذ عدد من برامج خدمة المجتمع كبرنامج دبلوم </a:t>
            </a:r>
            <a:r>
              <a:rPr lang="ar-SA" sz="800" dirty="0" err="1">
                <a:latin typeface="Calibri" panose="020F0502020204030204" pitchFamily="34" charset="0"/>
                <a:ea typeface="Calibri" panose="020F0502020204030204" pitchFamily="34" charset="0"/>
              </a:rPr>
              <a:t>المحاماه</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توقيع عدد من مذكرات التعاون كمركز ريادة الأعمال وجمعية الأمومة </a:t>
            </a:r>
            <a:r>
              <a:rPr lang="ar-SA" sz="800" dirty="0" err="1">
                <a:latin typeface="Calibri" panose="020F0502020204030204" pitchFamily="34" charset="0"/>
                <a:ea typeface="Calibri" panose="020F0502020204030204" pitchFamily="34" charset="0"/>
              </a:rPr>
              <a:t>والطفوله</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حصول 4 من مبتعثي الكلية ممن تم استقطابهم حصلوا على جوائز في التميز من الملحقية في أمريكا وبريطانيا</a:t>
            </a:r>
            <a:r>
              <a:rPr lang="en-US" sz="800" dirty="0" smtClean="0">
                <a:effectLst/>
                <a:latin typeface="Calibri" panose="020F0502020204030204" pitchFamily="34" charset="0"/>
                <a:ea typeface="Calibri" panose="020F0502020204030204" pitchFamily="34" charset="0"/>
                <a:cs typeface="Arial" panose="020B0604020202020204" pitchFamily="34" charset="0"/>
              </a:rPr>
              <a:t>. </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رئاسة قسم القانون بكلية إدارة الأعمال وقسم القانون بكلية العلوم والدراسات الإنسانية بالغاط. </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استقطاب (٢٥) من ابناء الوطن المخلصين الذين تميزوا بالعلم والقيم، في وقت اقسام للقانون في بعض الجامعات أمضت (٢٠) سنة لم تصل لنصف هذا العدد. </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إطلاق أول برنامج تطويري لمهارات الخريجين بقسم القانون بكلية إدارة الأعمال منذ ٦ سنوات. </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المشاركة في استقطاب عدد من قضاة الاستئناف والمحامين بقسم القانون بكلية إدارة الأعمال</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المشاركة في رئاسة وعضوية أكثر من (٧١ لجنة ومجلس) منذ عام ١٤٢٩هـ بالجامعة، جلها من اللجان النوعية التي أسست لبناء الجامعة في مسارها العلمي والأكاديمي والإداري</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رئاسة لجنة خطة التنمية العاشرة للجامعة، وكانت جامعة المجمعة من ضمن ثلاث جامعات التي تقدم خطتها والتي حظيت بإشادة وزارة التخطيط بالخطة قبل اعتمادها من مجلس الوزراء</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عضوية اللجنة التحضيرية للخطة الاستراتيجية الثانية للجامعة ولجنة الهيكل التنظيمي للجامعة والكليات</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انجاز قرابة (٢١) هيكل تنظيمي لعدد من </a:t>
            </a:r>
            <a:r>
              <a:rPr lang="ar-SA" sz="800" dirty="0" err="1">
                <a:latin typeface="Calibri" panose="020F0502020204030204" pitchFamily="34" charset="0"/>
                <a:ea typeface="Calibri" panose="020F0502020204030204" pitchFamily="34" charset="0"/>
              </a:rPr>
              <a:t>العمادات</a:t>
            </a:r>
            <a:r>
              <a:rPr lang="ar-SA" sz="800" dirty="0">
                <a:latin typeface="Calibri" panose="020F0502020204030204" pitchFamily="34" charset="0"/>
                <a:ea typeface="Calibri" panose="020F0502020204030204" pitchFamily="34" charset="0"/>
              </a:rPr>
              <a:t> والكليات والإدارات العامة بالجامعة خلال رئاسته للجنة التنظيم الإداري 3 سنوات على التوالي</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صياغة وإعداد عدد من اللوائح والقواعد التنفيذية </a:t>
            </a:r>
            <a:r>
              <a:rPr lang="ar-SA" sz="800" dirty="0" err="1">
                <a:latin typeface="Calibri" panose="020F0502020204030204" pitchFamily="34" charset="0"/>
                <a:ea typeface="Calibri" panose="020F0502020204030204" pitchFamily="34" charset="0"/>
              </a:rPr>
              <a:t>للجامعه</a:t>
            </a:r>
            <a:r>
              <a:rPr lang="ar-SA" sz="800" dirty="0">
                <a:latin typeface="Calibri" panose="020F0502020204030204" pitchFamily="34" charset="0"/>
                <a:ea typeface="Calibri" panose="020F0502020204030204" pitchFamily="34" charset="0"/>
              </a:rPr>
              <a:t>.</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مراجعة وصياغة أكثر من (٤٠٠ قرار لمجلس الجامعة) لم ترد يوم أي ملاحظة بشأنها بل كان هناك إشادة في تسبيب القرارات استناداً لنصوص النظام أو أسباب موضوعيه.</a:t>
            </a:r>
            <a:endParaRPr lang="en-US" sz="8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توجيه عدد من خطابات الشكر والتقدير من معالي مدير الجامعة، وأصحاب السعادة وكلاء </a:t>
            </a:r>
            <a:r>
              <a:rPr lang="ar-SA" sz="800" dirty="0" err="1">
                <a:latin typeface="Calibri" panose="020F0502020204030204" pitchFamily="34" charset="0"/>
                <a:ea typeface="Calibri" panose="020F0502020204030204" pitchFamily="34" charset="0"/>
              </a:rPr>
              <a:t>الجامعه</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صاحب اقتراح مقرر يُعنى بحقوق الانسان كمتطلب للجامعة باسم "الأنظمة وحقوق الانسان" منذ ٥ سنوات في حين أن عدد من الجامعات لم تتبنى ذلك إلا مؤخراً</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تمثيل الجامعة في عدد من اللجان الخارجية</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العمل في عضوية مجلس عمادة الجودة وتطوير المهارات، ومجلس عمادة البحث العلمي ومجلس معهد الملك سلمان للدراسات والخدمات </a:t>
            </a:r>
            <a:r>
              <a:rPr lang="ar-SA" sz="800" dirty="0" err="1">
                <a:latin typeface="Calibri" panose="020F0502020204030204" pitchFamily="34" charset="0"/>
                <a:ea typeface="Calibri" panose="020F0502020204030204" pitchFamily="34" charset="0"/>
              </a:rPr>
              <a:t>الإستشارية</a:t>
            </a:r>
            <a:r>
              <a:rPr lang="ar-SA" sz="800" dirty="0">
                <a:latin typeface="Calibri" panose="020F0502020204030204" pitchFamily="34" charset="0"/>
                <a:ea typeface="Calibri" panose="020F0502020204030204" pitchFamily="34" charset="0"/>
              </a:rPr>
              <a:t>، ومجلس مركز البحوث الإنسانية </a:t>
            </a:r>
            <a:r>
              <a:rPr lang="ar-SA" sz="800" dirty="0" err="1">
                <a:latin typeface="Calibri" panose="020F0502020204030204" pitchFamily="34" charset="0"/>
                <a:ea typeface="Calibri" panose="020F0502020204030204" pitchFamily="34" charset="0"/>
              </a:rPr>
              <a:t>والإداريه</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القيام بإعداد مسودة لاتفاقيات الجامعة ومراجعة ما تم من اتفاقيات وفق الأُطر العلمية والقانونية</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Font typeface="Symbol" panose="05050102010706020507" pitchFamily="18" charset="2"/>
              <a:buChar char=""/>
            </a:pPr>
            <a:r>
              <a:rPr lang="ar-SA" sz="800" dirty="0">
                <a:latin typeface="Calibri" panose="020F0502020204030204" pitchFamily="34" charset="0"/>
                <a:ea typeface="Calibri" panose="020F0502020204030204" pitchFamily="34" charset="0"/>
              </a:rPr>
              <a:t>تقديم مبادرات على مستوى الجامعة مثل ورشة “تطور الأنظمة العدلية في المملكة “، والتي استهدفت المحافظين وقيادات جهات الضبط الجنائي، وأيضاً مبادرة " مؤتمر الأوقاف الجامعية بين سمو الأهداف واستشراف المستقبل"</a:t>
            </a:r>
            <a:r>
              <a:rPr lang="en-US" sz="800" dirty="0" smtClean="0">
                <a:effectLst/>
                <a:latin typeface="Calibri" panose="020F0502020204030204" pitchFamily="34" charset="0"/>
                <a:ea typeface="Calibri" panose="020F0502020204030204" pitchFamily="34" charset="0"/>
                <a:cs typeface="Arial" panose="020B0604020202020204" pitchFamily="34" charset="0"/>
              </a:rPr>
              <a:t>.</a:t>
            </a:r>
          </a:p>
          <a:p>
            <a:pPr algn="r" rtl="1">
              <a:lnSpc>
                <a:spcPct val="107000"/>
              </a:lnSpc>
              <a:spcAft>
                <a:spcPts val="800"/>
              </a:spcAft>
            </a:pPr>
            <a:r>
              <a:rPr lang="en-US" sz="800" dirty="0" smtClean="0">
                <a:effectLst/>
                <a:latin typeface="Calibri" panose="020F0502020204030204" pitchFamily="34" charset="0"/>
                <a:ea typeface="Calibri" panose="020F0502020204030204" pitchFamily="34" charset="0"/>
                <a:cs typeface="Arial" panose="020B0604020202020204" pitchFamily="34" charset="0"/>
              </a:rPr>
              <a:t> </a:t>
            </a:r>
            <a:endParaRPr lang="en-US" sz="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124710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Words>
  <Application>Microsoft Office PowerPoint</Application>
  <PresentationFormat>ملء الشاشة</PresentationFormat>
  <Paragraphs>36</Paragraphs>
  <Slides>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vt:i4>
      </vt:variant>
    </vt:vector>
  </HeadingPairs>
  <TitlesOfParts>
    <vt:vector size="7" baseType="lpstr">
      <vt:lpstr>Arial</vt:lpstr>
      <vt:lpstr>Calibri</vt:lpstr>
      <vt:lpstr>Calibri Light</vt:lpstr>
      <vt:lpstr>Symbol</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2016-10-05T03:35:22Z</dcterms:created>
  <dcterms:modified xsi:type="dcterms:W3CDTF">2016-10-05T03:36:06Z</dcterms:modified>
</cp:coreProperties>
</file>